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906000" cy="6858000" type="A4"/>
  <p:notesSz cx="6858000" cy="9144000"/>
  <p:embeddedFontLst>
    <p:embeddedFont>
      <p:font typeface="Nanum Gothic" panose="020B0600000101010101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tWveYrpSErJZVc/KCg0o8Xl2a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CF5474-F249-4577-B148-4AC94CB1DD77}">
  <a:tblStyle styleId="{C1CF5474-F249-4577-B148-4AC94CB1D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3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c3bc8d37b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fc3bc8d37b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1560a6b2d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01560a6b2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c3bc8d37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변수들의 그래프를 보면, 이렇게 생겼습니다.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또다른 페이지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보시면 여기선 저희가 각각의 모델을 돌렸을 때 나오는 predict 차트들과 파마프렌치 회귀 결과를 정리해 둔 페이지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2008년의 경우 3구간으로 나누어 2012 /2017/2021을 각각 예측하였습니다.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2020년의 경우 2020년 데이터를 바탕으로 2021년 7월부터 10월까지의 예측을 실시하였습니다.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모델들이 생각보다 높은 예측률을 보여주고 있으며, LSTM의 경우 평균적으로 mse값이 0.002 이하로 나왔습니다.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FF 모델의 경우 R-square값이 평균적으로 0.65 이상으로 나왔습니다.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fc3bc8d37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1560a6b2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01560a6b2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c3bc8d37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fc3bc8d37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c3bc8d37b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fc3bc8d37b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1560a6b2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101560a6b2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c3bc8d37b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fc3bc8d37b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1560a6b2d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01560a6b2d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c3bc8d37b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fc3bc8d37b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1560a6b2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Tensorflow는 64비트 환경에서만 작동.</a:t>
            </a:r>
            <a:endParaRPr/>
          </a:p>
        </p:txBody>
      </p:sp>
      <p:sp>
        <p:nvSpPr>
          <p:cNvPr id="345" name="Google Shape;345;g101560a6b2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c3bc8d37b_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fc3bc8d37b_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c3bc8d37b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fc3bc8d37b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코로나 사태에 대한 주식시장의 반응은 큰 변동성을 보여주고 있다. 이는 전례없는 상황이었습니다. 이후 이 주식시장에 대한 관심도가 높아지는 상황에서 예측 모델을 만들어 보고 실제 트레이딩을 통한 수익 창출을 위한 프로젝트를 계획하였습니다.</a:t>
            </a: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1560a6b2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01560a6b2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1560a6b2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01560a6b2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560a6b2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1560a6b2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1560a6b2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01560a6b2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c3bc8d3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fc3bc8d3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560a6b2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01560a6b2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777332" y="-270669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5251054" y="2203053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917179" y="128985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calhost:500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calhost:5000/ap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ng312886/Stock_value_predicti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017853" y="1605175"/>
            <a:ext cx="4884300" cy="4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ko-KR" sz="5000" b="1">
                <a:solidFill>
                  <a:srgbClr val="960000"/>
                </a:solidFill>
                <a:latin typeface="Trebuchet MS"/>
                <a:ea typeface="Trebuchet MS"/>
                <a:cs typeface="Trebuchet MS"/>
                <a:sym typeface="Trebuchet MS"/>
              </a:rPr>
              <a:t>FINAL PRESENTATION</a:t>
            </a:r>
            <a:br>
              <a:rPr lang="ko-KR" sz="5000" b="1">
                <a:solidFill>
                  <a:srgbClr val="96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ko-KR" sz="3500" b="1">
                <a:solidFill>
                  <a:srgbClr val="96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ko-KR" sz="3500" b="1">
                <a:solidFill>
                  <a:srgbClr val="960000"/>
                </a:solidFill>
                <a:latin typeface="Trebuchet MS"/>
                <a:ea typeface="Trebuchet MS"/>
                <a:cs typeface="Trebuchet MS"/>
                <a:sym typeface="Trebuchet MS"/>
              </a:rPr>
              <a:t>Stock Closing Price Prediction</a:t>
            </a:r>
            <a:br>
              <a:rPr lang="ko-KR" sz="3500" b="1">
                <a:solidFill>
                  <a:srgbClr val="96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ko-KR" sz="3500" b="1">
                <a:solidFill>
                  <a:srgbClr val="960000"/>
                </a:solidFill>
                <a:latin typeface="Trebuchet MS"/>
                <a:ea typeface="Trebuchet MS"/>
                <a:cs typeface="Trebuchet MS"/>
                <a:sym typeface="Trebuchet MS"/>
              </a:rPr>
              <a:t>in</a:t>
            </a:r>
            <a:br>
              <a:rPr lang="ko-KR" sz="3500" b="1">
                <a:solidFill>
                  <a:srgbClr val="96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ko-KR" sz="3500" b="1">
                <a:solidFill>
                  <a:srgbClr val="960000"/>
                </a:solidFill>
                <a:latin typeface="Trebuchet MS"/>
                <a:ea typeface="Trebuchet MS"/>
                <a:cs typeface="Trebuchet MS"/>
                <a:sym typeface="Trebuchet MS"/>
              </a:rPr>
              <a:t>Energy Sector</a:t>
            </a:r>
            <a:endParaRPr sz="4800">
              <a:solidFill>
                <a:srgbClr val="960000"/>
              </a:solidFill>
            </a:endParaRPr>
          </a:p>
        </p:txBody>
      </p:sp>
      <p:cxnSp>
        <p:nvCxnSpPr>
          <p:cNvPr id="85" name="Google Shape;85;p1"/>
          <p:cNvCxnSpPr/>
          <p:nvPr/>
        </p:nvCxnSpPr>
        <p:spPr>
          <a:xfrm>
            <a:off x="0" y="3429004"/>
            <a:ext cx="4212000" cy="0"/>
          </a:xfrm>
          <a:prstGeom prst="straightConnector1">
            <a:avLst/>
          </a:prstGeom>
          <a:noFill/>
          <a:ln w="8255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6" name="Google Shape;86;p1"/>
          <p:cNvGrpSpPr/>
          <p:nvPr/>
        </p:nvGrpSpPr>
        <p:grpSpPr>
          <a:xfrm>
            <a:off x="7702390" y="5105304"/>
            <a:ext cx="1686900" cy="1642708"/>
            <a:chOff x="7702390" y="5105304"/>
            <a:chExt cx="1686900" cy="1642708"/>
          </a:xfrm>
        </p:grpSpPr>
        <p:sp>
          <p:nvSpPr>
            <p:cNvPr id="87" name="Google Shape;87;p1"/>
            <p:cNvSpPr txBox="1"/>
            <p:nvPr/>
          </p:nvSpPr>
          <p:spPr>
            <a:xfrm>
              <a:off x="7702390" y="5105304"/>
              <a:ext cx="168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dk1"/>
                  </a:solidFill>
                </a:rPr>
                <a:t>조원</a:t>
              </a:r>
              <a:endParaRPr sz="1700" b="1"/>
            </a:p>
          </p:txBody>
        </p:sp>
        <p:sp>
          <p:nvSpPr>
            <p:cNvPr id="88" name="Google Shape;88;p1"/>
            <p:cNvSpPr txBox="1"/>
            <p:nvPr/>
          </p:nvSpPr>
          <p:spPr>
            <a:xfrm>
              <a:off x="7702390" y="5444320"/>
              <a:ext cx="168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dk1"/>
                  </a:solidFill>
                </a:rPr>
                <a:t>홍영민</a:t>
              </a:r>
              <a:endParaRPr sz="1700" b="1"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7702390" y="5765984"/>
              <a:ext cx="168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dk1"/>
                  </a:solidFill>
                </a:rPr>
                <a:t>이재석</a:t>
              </a:r>
              <a:endParaRPr sz="1700" b="1"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7702390" y="6087648"/>
              <a:ext cx="168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dk1"/>
                  </a:solidFill>
                </a:rPr>
                <a:t>백선영</a:t>
              </a:r>
              <a:endParaRPr sz="1700" b="1"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7702390" y="6409312"/>
              <a:ext cx="168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dk1"/>
                  </a:solidFill>
                </a:rPr>
                <a:t>정동혁</a:t>
              </a:r>
              <a:endParaRPr sz="1700" b="1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gfc3bc8d37b_1_42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5" name="Google Shape;225;gfc3bc8d37b_1_42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226" name="Google Shape;226;gfc3bc8d37b_1_42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fc3bc8d37b_1_42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28" name="Google Shape;228;gfc3bc8d37b_1_42"/>
          <p:cNvSpPr txBox="1"/>
          <p:nvPr/>
        </p:nvSpPr>
        <p:spPr>
          <a:xfrm>
            <a:off x="1019650" y="775725"/>
            <a:ext cx="229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변수 전처리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gfc3bc8d37b_1_42"/>
          <p:cNvSpPr txBox="1"/>
          <p:nvPr/>
        </p:nvSpPr>
        <p:spPr>
          <a:xfrm>
            <a:off x="164200" y="1505150"/>
            <a:ext cx="9649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주식 시장을 제일 우선시 → 거래가 존재하는 날짜만 사용하기 결정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비어있는 값은 </a:t>
            </a: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단순 탈락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시키기로 결정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변수 별 기간에 따른 편차가 컸다 (코로나, 비트코인의 경우 2020년 이전에는 유의미 하지 않다)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</a:t>
            </a: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2008년 / 2020년 데이터 셋으로 분리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하여 활용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" name="Google Shape;230;gfc3bc8d37b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150" y="3629150"/>
            <a:ext cx="7761684" cy="30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g101560a6b2d_2_23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36" name="Google Shape;236;g101560a6b2d_2_23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237" name="Google Shape;237;g101560a6b2d_2_23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101560a6b2d_2_23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39" name="Google Shape;239;g101560a6b2d_2_23"/>
          <p:cNvSpPr txBox="1"/>
          <p:nvPr/>
        </p:nvSpPr>
        <p:spPr>
          <a:xfrm>
            <a:off x="1019650" y="775725"/>
            <a:ext cx="229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EDA 및 전처리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0" name="Google Shape;240;g101560a6b2d_2_23"/>
          <p:cNvPicPr preferRelativeResize="0"/>
          <p:nvPr/>
        </p:nvPicPr>
        <p:blipFill rotWithShape="1">
          <a:blip r:embed="rId3">
            <a:alphaModFix/>
          </a:blip>
          <a:srcRect l="9084" t="7178" r="15278" b="7058"/>
          <a:stretch/>
        </p:blipFill>
        <p:spPr>
          <a:xfrm>
            <a:off x="1343200" y="1970475"/>
            <a:ext cx="7219600" cy="43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gfc3bc8d37b_0_6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6" name="Google Shape;246;gfc3bc8d37b_0_6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247" name="Google Shape;247;gfc3bc8d37b_0_6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fc3bc8d37b_0_6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49" name="Google Shape;249;gfc3bc8d37b_0_6"/>
          <p:cNvSpPr txBox="1"/>
          <p:nvPr/>
        </p:nvSpPr>
        <p:spPr>
          <a:xfrm>
            <a:off x="1019650" y="775725"/>
            <a:ext cx="229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EDA 및 전처리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0" name="Google Shape;250;gfc3bc8d37b_0_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8271" t="5576" r="8429" b="4914"/>
          <a:stretch/>
        </p:blipFill>
        <p:spPr>
          <a:xfrm>
            <a:off x="158725" y="1854575"/>
            <a:ext cx="9588550" cy="41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g101560a6b2d_0_131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6" name="Google Shape;256;g101560a6b2d_0_131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257" name="Google Shape;257;g101560a6b2d_0_131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101560a6b2d_0_131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59" name="Google Shape;259;g101560a6b2d_0_131"/>
          <p:cNvSpPr txBox="1"/>
          <p:nvPr/>
        </p:nvSpPr>
        <p:spPr>
          <a:xfrm>
            <a:off x="1019650" y="775725"/>
            <a:ext cx="229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 - ARIMA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0" name="Google Shape;260;g101560a6b2d_0_131"/>
          <p:cNvPicPr preferRelativeResize="0"/>
          <p:nvPr/>
        </p:nvPicPr>
        <p:blipFill rotWithShape="1">
          <a:blip r:embed="rId3">
            <a:alphaModFix/>
          </a:blip>
          <a:srcRect t="8449" b="27631"/>
          <a:stretch/>
        </p:blipFill>
        <p:spPr>
          <a:xfrm>
            <a:off x="4869425" y="2271950"/>
            <a:ext cx="4942474" cy="32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01560a6b2d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00" y="2497450"/>
            <a:ext cx="4564626" cy="2671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gfc3bc8d37b_1_21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67" name="Google Shape;267;gfc3bc8d37b_1_21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268" name="Google Shape;268;gfc3bc8d37b_1_21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fc3bc8d37b_1_21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70" name="Google Shape;270;gfc3bc8d37b_1_21"/>
          <p:cNvSpPr txBox="1"/>
          <p:nvPr/>
        </p:nvSpPr>
        <p:spPr>
          <a:xfrm>
            <a:off x="1019650" y="775725"/>
            <a:ext cx="229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 - LSTM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1" name="Google Shape;271;gfc3bc8d37b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7597"/>
            <a:ext cx="584835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fc3bc8d37b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21797"/>
            <a:ext cx="9601201" cy="119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gfc3bc8d37b_1_64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78" name="Google Shape;278;gfc3bc8d37b_1_64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279" name="Google Shape;279;gfc3bc8d37b_1_64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fc3bc8d37b_1_64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81" name="Google Shape;281;gfc3bc8d37b_1_64"/>
          <p:cNvSpPr txBox="1"/>
          <p:nvPr/>
        </p:nvSpPr>
        <p:spPr>
          <a:xfrm>
            <a:off x="1019650" y="775725"/>
            <a:ext cx="229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 - LSTM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2" name="Google Shape;282;gfc3bc8d37b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25" y="2425997"/>
            <a:ext cx="573405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fc3bc8d37b_1_64"/>
          <p:cNvSpPr txBox="1"/>
          <p:nvPr/>
        </p:nvSpPr>
        <p:spPr>
          <a:xfrm>
            <a:off x="6183200" y="1191225"/>
            <a:ext cx="3471300" cy="5586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▶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MinMaxScaler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적용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레이어 층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총 4개의 층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Sequence</a:t>
            </a: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16</a:t>
            </a:r>
            <a:endParaRPr lang="ko-KR" altLang="en-US"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Last output = </a:t>
            </a:r>
            <a:r>
              <a:rPr lang="en-US" altLang="ko-KR" sz="1800" dirty="0">
                <a:latin typeface="Nanum Gothic"/>
                <a:ea typeface="Nanum Gothic"/>
                <a:cs typeface="Nanum Gothic"/>
                <a:sym typeface="Nanum Gothic"/>
              </a:rPr>
              <a:t>1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파라미터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Activation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=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Tanh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Loss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=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mae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EarlyStopping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적용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	(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min_delta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= 0.001, 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patience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= 100)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Epoch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= 1000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g101560a6b2d_0_148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89" name="Google Shape;289;g101560a6b2d_0_148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290" name="Google Shape;290;g101560a6b2d_0_148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101560a6b2d_0_148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2" name="Google Shape;292;g101560a6b2d_0_148"/>
          <p:cNvSpPr txBox="1"/>
          <p:nvPr/>
        </p:nvSpPr>
        <p:spPr>
          <a:xfrm>
            <a:off x="1019650" y="775725"/>
            <a:ext cx="2641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 - FF-5Factor Model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3" name="Google Shape;293;g101560a6b2d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7255"/>
            <a:ext cx="9906001" cy="272254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01560a6b2d_0_148"/>
          <p:cNvSpPr txBox="1"/>
          <p:nvPr/>
        </p:nvSpPr>
        <p:spPr>
          <a:xfrm>
            <a:off x="307850" y="4146000"/>
            <a:ext cx="90879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▶ French 교수가 제공하는 데이터 셋을 활용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▷ Fama/French 5 Research Factors (2x3)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▷ 12 Industry Portfolios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▶ OLS회귀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▷ 평균적인 R-sqaure 값은</a:t>
            </a:r>
            <a:r>
              <a:rPr lang="ko-KR" sz="1800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0.65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gfc3bc8d37b_1_77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00" name="Google Shape;300;gfc3bc8d37b_1_77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301" name="Google Shape;301;gfc3bc8d37b_1_77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fc3bc8d37b_1_77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03" name="Google Shape;303;gfc3bc8d37b_1_77"/>
          <p:cNvSpPr txBox="1"/>
          <p:nvPr/>
        </p:nvSpPr>
        <p:spPr>
          <a:xfrm>
            <a:off x="1019650" y="775725"/>
            <a:ext cx="2641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 - FF-5Factor Model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04" name="Google Shape;304;gfc3bc8d37b_1_77"/>
          <p:cNvGrpSpPr/>
          <p:nvPr/>
        </p:nvGrpSpPr>
        <p:grpSpPr>
          <a:xfrm>
            <a:off x="307850" y="1367350"/>
            <a:ext cx="5524954" cy="5355666"/>
            <a:chOff x="152400" y="1343625"/>
            <a:chExt cx="5524954" cy="5355666"/>
          </a:xfrm>
        </p:grpSpPr>
        <p:pic>
          <p:nvPicPr>
            <p:cNvPr id="305" name="Google Shape;305;gfc3bc8d37b_1_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343625"/>
              <a:ext cx="5524954" cy="5355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gfc3bc8d37b_1_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90404" y="2124452"/>
              <a:ext cx="3609975" cy="26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gfc3bc8d37b_1_77"/>
          <p:cNvSpPr txBox="1"/>
          <p:nvPr/>
        </p:nvSpPr>
        <p:spPr>
          <a:xfrm>
            <a:off x="6638150" y="3079125"/>
            <a:ext cx="2940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각 요인의 </a:t>
            </a: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평균 가격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X 계산된 </a:t>
            </a: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베타 값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X 기간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= 기간 </a:t>
            </a: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기대 수익률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6"/>
          <p:cNvGrpSpPr/>
          <p:nvPr/>
        </p:nvGrpSpPr>
        <p:grpSpPr>
          <a:xfrm>
            <a:off x="307844" y="284770"/>
            <a:ext cx="4084231" cy="575157"/>
            <a:chOff x="5829755" y="870097"/>
            <a:chExt cx="4084231" cy="575157"/>
          </a:xfrm>
        </p:grpSpPr>
        <p:sp>
          <p:nvSpPr>
            <p:cNvPr id="313" name="Google Shape;313;p6"/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"/>
            <p:cNvSpPr txBox="1"/>
            <p:nvPr/>
          </p:nvSpPr>
          <p:spPr>
            <a:xfrm>
              <a:off x="6456486" y="943927"/>
              <a:ext cx="3457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15" name="Google Shape;315;p6"/>
          <p:cNvCxnSpPr/>
          <p:nvPr/>
        </p:nvCxnSpPr>
        <p:spPr>
          <a:xfrm>
            <a:off x="0" y="1191229"/>
            <a:ext cx="3981374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6" name="Google Shape;316;p6"/>
          <p:cNvSpPr txBox="1"/>
          <p:nvPr/>
        </p:nvSpPr>
        <p:spPr>
          <a:xfrm>
            <a:off x="86925" y="5547325"/>
            <a:ext cx="4084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MSE값을 보았을때, ARIMA보다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LSTM의 </a:t>
            </a: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MSE값이 낮았다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7" name="Google Shape;317;p6"/>
          <p:cNvPicPr preferRelativeResize="0"/>
          <p:nvPr/>
        </p:nvPicPr>
        <p:blipFill rotWithShape="1">
          <a:blip r:embed="rId3">
            <a:alphaModFix/>
          </a:blip>
          <a:srcRect l="4913" t="8692" r="7505" b="4472"/>
          <a:stretch/>
        </p:blipFill>
        <p:spPr>
          <a:xfrm>
            <a:off x="4209550" y="1334775"/>
            <a:ext cx="5696450" cy="37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"/>
          <p:cNvSpPr txBox="1"/>
          <p:nvPr/>
        </p:nvSpPr>
        <p:spPr>
          <a:xfrm>
            <a:off x="1019650" y="775725"/>
            <a:ext cx="2641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LSTM 예측 결과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19" name="Google Shape;319;p6"/>
          <p:cNvGraphicFramePr/>
          <p:nvPr/>
        </p:nvGraphicFramePr>
        <p:xfrm>
          <a:off x="4559450" y="5157225"/>
          <a:ext cx="5238150" cy="1584840"/>
        </p:xfrm>
        <a:graphic>
          <a:graphicData uri="http://schemas.openxmlformats.org/drawingml/2006/table">
            <a:tbl>
              <a:tblPr>
                <a:noFill/>
                <a:tableStyleId>{C1CF5474-F249-4577-B148-4AC94CB1DD77}</a:tableStyleId>
              </a:tblPr>
              <a:tblGrid>
                <a:gridCol w="140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MSE</a:t>
                      </a:r>
                      <a:endParaRPr/>
                    </a:p>
                  </a:txBody>
                  <a:tcPr marL="91425" marR="91425" marT="91425" marB="91425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ARIMA</a:t>
                      </a:r>
                      <a:endParaRPr/>
                    </a:p>
                  </a:txBody>
                  <a:tcPr marL="91425" marR="91425" marT="91425" marB="91425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LSTM (unscale)</a:t>
                      </a:r>
                      <a:endParaRPr/>
                    </a:p>
                  </a:txBody>
                  <a:tcPr marL="91425" marR="91425" marT="91425" marB="91425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구간1 (2012)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1020.17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21.73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구간2 (2017)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1045.33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16.54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구간3 (2021)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2072.79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21.53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0" name="Google Shape;320;p6"/>
          <p:cNvSpPr txBox="1"/>
          <p:nvPr/>
        </p:nvSpPr>
        <p:spPr>
          <a:xfrm>
            <a:off x="86925" y="2104775"/>
            <a:ext cx="4084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▶ LSTM이 ARIMA 보다 </a:t>
            </a: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예측력이 높음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▶ ARIMA의 경우 시계열 예측모델에서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   전형적으로 나타나는 </a:t>
            </a: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단순 평행이동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이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   관찰됨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g101560a6b2d_2_86"/>
          <p:cNvGrpSpPr/>
          <p:nvPr/>
        </p:nvGrpSpPr>
        <p:grpSpPr>
          <a:xfrm>
            <a:off x="307844" y="284770"/>
            <a:ext cx="4084231" cy="575100"/>
            <a:chOff x="5829755" y="870097"/>
            <a:chExt cx="4084231" cy="575100"/>
          </a:xfrm>
        </p:grpSpPr>
        <p:sp>
          <p:nvSpPr>
            <p:cNvPr id="326" name="Google Shape;326;g101560a6b2d_2_86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101560a6b2d_2_86"/>
            <p:cNvSpPr txBox="1"/>
            <p:nvPr/>
          </p:nvSpPr>
          <p:spPr>
            <a:xfrm>
              <a:off x="6456486" y="943927"/>
              <a:ext cx="3457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28" name="Google Shape;328;g101560a6b2d_2_86"/>
          <p:cNvCxnSpPr/>
          <p:nvPr/>
        </p:nvCxnSpPr>
        <p:spPr>
          <a:xfrm>
            <a:off x="0" y="1191229"/>
            <a:ext cx="398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g101560a6b2d_2_86"/>
          <p:cNvSpPr txBox="1"/>
          <p:nvPr/>
        </p:nvSpPr>
        <p:spPr>
          <a:xfrm>
            <a:off x="4730700" y="1572525"/>
            <a:ext cx="55212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장점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장기간의 경우, FF의 </a:t>
            </a: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예측 수익률은 정확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단점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단기간 예측에 있어서 </a:t>
            </a: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부적합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변동성이 큰 기간에는 </a:t>
            </a: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더욱 큰 차이</a:t>
            </a: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보임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결과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Buy&amp;Hold전략</a:t>
            </a: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BackTesting을 진행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→ 두 모델은 시장 수익률 보다 낮은 수익률을 보임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→ </a:t>
            </a: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시장이 더욱 유리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" name="Google Shape;330;g101560a6b2d_2_86"/>
          <p:cNvSpPr txBox="1"/>
          <p:nvPr/>
        </p:nvSpPr>
        <p:spPr>
          <a:xfrm>
            <a:off x="1019650" y="775725"/>
            <a:ext cx="2641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FF - LSTM 예측 결과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31" name="Google Shape;331;g101560a6b2d_2_86"/>
          <p:cNvGraphicFramePr/>
          <p:nvPr/>
        </p:nvGraphicFramePr>
        <p:xfrm>
          <a:off x="100775" y="2003507"/>
          <a:ext cx="4479225" cy="4079040"/>
        </p:xfrm>
        <a:graphic>
          <a:graphicData uri="http://schemas.openxmlformats.org/drawingml/2006/table">
            <a:tbl>
              <a:tblPr>
                <a:noFill/>
                <a:tableStyleId>{C1CF5474-F249-4577-B148-4AC94CB1DD77}</a:tableStyleId>
              </a:tblPr>
              <a:tblGrid>
                <a:gridCol w="175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수익률(%)</a:t>
                      </a:r>
                      <a:endParaRPr/>
                    </a:p>
                  </a:txBody>
                  <a:tcPr marL="91425" marR="91425" marT="91425" marB="914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LSTM</a:t>
                      </a:r>
                      <a:endParaRPr/>
                    </a:p>
                  </a:txBody>
                  <a:tcPr marL="91425" marR="91425" marT="91425" marB="914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FF-5</a:t>
                      </a:r>
                      <a:endParaRPr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실제 시장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2008 데이터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(2021년 예측)</a:t>
                      </a:r>
                      <a:endParaRPr/>
                    </a:p>
                  </a:txBody>
                  <a:tcPr marL="91425" marR="91425" marT="91425" marB="91425" anchor="ctr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16.18</a:t>
                      </a:r>
                      <a:endParaRPr/>
                    </a:p>
                  </a:txBody>
                  <a:tcPr marL="91425" marR="91425" marT="91425" marB="91425" anchor="ctr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14.23</a:t>
                      </a:r>
                      <a:endParaRPr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53.29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2020 데이터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14.47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4.42</a:t>
                      </a:r>
                      <a:endParaRPr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18.78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DVN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43.44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7.90</a:t>
                      </a:r>
                      <a:endParaRPr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73.06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XOM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25.00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4.44</a:t>
                      </a:r>
                      <a:endParaRPr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22.66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MRO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42.56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3.71</a:t>
                      </a:r>
                      <a:endParaRPr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62.23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CVX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29.87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5.44</a:t>
                      </a:r>
                      <a:endParaRPr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21.24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COP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49.66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6.27</a:t>
                      </a:r>
                      <a:endParaRPr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60.96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2" name="Google Shape;332;g101560a6b2d_2_86"/>
          <p:cNvSpPr txBox="1"/>
          <p:nvPr/>
        </p:nvSpPr>
        <p:spPr>
          <a:xfrm>
            <a:off x="1444100" y="6122650"/>
            <a:ext cx="313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2008년 제외 2021.08 ~ 2021.10 수익률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3483701" y="323224"/>
            <a:ext cx="3075624" cy="575157"/>
            <a:chOff x="5829755" y="870097"/>
            <a:chExt cx="3075624" cy="575157"/>
          </a:xfrm>
        </p:grpSpPr>
        <p:sp>
          <p:nvSpPr>
            <p:cNvPr id="97" name="Google Shape;97;p2"/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01</a:t>
              </a:r>
              <a:endParaRPr sz="2925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6456479" y="943948"/>
              <a:ext cx="24489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프로젝트 개요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99" name="Google Shape;99;p2"/>
          <p:cNvGrpSpPr/>
          <p:nvPr/>
        </p:nvGrpSpPr>
        <p:grpSpPr>
          <a:xfrm>
            <a:off x="3483704" y="1656300"/>
            <a:ext cx="4514722" cy="575157"/>
            <a:chOff x="5829755" y="870097"/>
            <a:chExt cx="4514722" cy="575157"/>
          </a:xfrm>
        </p:grpSpPr>
        <p:sp>
          <p:nvSpPr>
            <p:cNvPr id="100" name="Google Shape;100;p2"/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02</a:t>
              </a:r>
              <a:endParaRPr sz="2925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6456477" y="943947"/>
              <a:ext cx="38880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프로젝트 팀 구성 및 역할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3483704" y="2989377"/>
            <a:ext cx="4437622" cy="575100"/>
            <a:chOff x="5829755" y="870097"/>
            <a:chExt cx="4437622" cy="575100"/>
          </a:xfrm>
        </p:grpSpPr>
        <p:sp>
          <p:nvSpPr>
            <p:cNvPr id="103" name="Google Shape;103;p2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03</a:t>
              </a:r>
              <a:endParaRPr sz="2925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6456477" y="943945"/>
              <a:ext cx="38109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프로젝트 수행 절차 및 방법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3483704" y="4322453"/>
            <a:ext cx="4314322" cy="575157"/>
            <a:chOff x="5829755" y="870097"/>
            <a:chExt cx="4314322" cy="575157"/>
          </a:xfrm>
        </p:grpSpPr>
        <p:sp>
          <p:nvSpPr>
            <p:cNvPr id="106" name="Google Shape;106;p2"/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04</a:t>
              </a:r>
              <a:endParaRPr sz="2925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6456477" y="943944"/>
              <a:ext cx="36876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프로젝트 수행 결과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08" name="Google Shape;108;p2"/>
          <p:cNvSpPr txBox="1"/>
          <p:nvPr/>
        </p:nvSpPr>
        <p:spPr>
          <a:xfrm rot="-5400000">
            <a:off x="-424126" y="768883"/>
            <a:ext cx="16460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96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rgbClr val="9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3483704" y="5655530"/>
            <a:ext cx="3075618" cy="575100"/>
            <a:chOff x="5829755" y="870097"/>
            <a:chExt cx="3075618" cy="575100"/>
          </a:xfrm>
        </p:grpSpPr>
        <p:sp>
          <p:nvSpPr>
            <p:cNvPr id="110" name="Google Shape;110;p2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05</a:t>
              </a:r>
              <a:endParaRPr sz="2925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6456473" y="943942"/>
              <a:ext cx="24489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자체 평가 의견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gfc3bc8d37b_1_110"/>
          <p:cNvGrpSpPr/>
          <p:nvPr/>
        </p:nvGrpSpPr>
        <p:grpSpPr>
          <a:xfrm>
            <a:off x="307844" y="284770"/>
            <a:ext cx="4084231" cy="575100"/>
            <a:chOff x="5829755" y="870097"/>
            <a:chExt cx="4084231" cy="575100"/>
          </a:xfrm>
        </p:grpSpPr>
        <p:sp>
          <p:nvSpPr>
            <p:cNvPr id="338" name="Google Shape;338;gfc3bc8d37b_1_110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fc3bc8d37b_1_110"/>
            <p:cNvSpPr txBox="1"/>
            <p:nvPr/>
          </p:nvSpPr>
          <p:spPr>
            <a:xfrm>
              <a:off x="6456486" y="943927"/>
              <a:ext cx="3457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40" name="Google Shape;340;gfc3bc8d37b_1_110"/>
          <p:cNvCxnSpPr/>
          <p:nvPr/>
        </p:nvCxnSpPr>
        <p:spPr>
          <a:xfrm>
            <a:off x="0" y="1191229"/>
            <a:ext cx="398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gfc3bc8d37b_1_110"/>
          <p:cNvSpPr txBox="1"/>
          <p:nvPr/>
        </p:nvSpPr>
        <p:spPr>
          <a:xfrm>
            <a:off x="1019650" y="775725"/>
            <a:ext cx="2641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API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2" name="Google Shape;342;gfc3bc8d37b_1_110">
            <a:hlinkClick r:id="rId3"/>
          </p:cNvPr>
          <p:cNvSpPr/>
          <p:nvPr/>
        </p:nvSpPr>
        <p:spPr>
          <a:xfrm>
            <a:off x="2877600" y="2371350"/>
            <a:ext cx="4150800" cy="2115300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err="1">
                <a:solidFill>
                  <a:schemeClr val="lt1"/>
                </a:solidFill>
                <a:uFill>
                  <a:noFill/>
                </a:uFill>
              </a:rPr>
              <a:t>API로</a:t>
            </a:r>
            <a:r>
              <a:rPr lang="ko-KR" sz="4000" b="1" dirty="0">
                <a:solidFill>
                  <a:schemeClr val="lt1"/>
                </a:solidFill>
                <a:uFill>
                  <a:noFill/>
                </a:uFill>
              </a:rPr>
              <a:t> 이동</a:t>
            </a:r>
            <a:endParaRPr sz="4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g101560a6b2d_0_7"/>
          <p:cNvGrpSpPr/>
          <p:nvPr/>
        </p:nvGrpSpPr>
        <p:grpSpPr>
          <a:xfrm>
            <a:off x="307844" y="284770"/>
            <a:ext cx="4084231" cy="592530"/>
            <a:chOff x="5829755" y="870097"/>
            <a:chExt cx="4084231" cy="592530"/>
          </a:xfrm>
        </p:grpSpPr>
        <p:sp>
          <p:nvSpPr>
            <p:cNvPr id="348" name="Google Shape;348;g101560a6b2d_0_7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5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101560a6b2d_0_7"/>
            <p:cNvSpPr txBox="1"/>
            <p:nvPr/>
          </p:nvSpPr>
          <p:spPr>
            <a:xfrm>
              <a:off x="6456486" y="1020127"/>
              <a:ext cx="3457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자체 평가 의견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50" name="Google Shape;350;g101560a6b2d_0_7"/>
          <p:cNvCxnSpPr/>
          <p:nvPr/>
        </p:nvCxnSpPr>
        <p:spPr>
          <a:xfrm>
            <a:off x="0" y="1191229"/>
            <a:ext cx="398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1" name="Google Shape;351;g101560a6b2d_0_7"/>
          <p:cNvSpPr txBox="1"/>
          <p:nvPr/>
        </p:nvSpPr>
        <p:spPr>
          <a:xfrm>
            <a:off x="227700" y="1553775"/>
            <a:ext cx="96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101560a6b2d_0_7"/>
          <p:cNvSpPr txBox="1"/>
          <p:nvPr/>
        </p:nvSpPr>
        <p:spPr>
          <a:xfrm>
            <a:off x="780600" y="1801575"/>
            <a:ext cx="8344800" cy="475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▶ LSTM → </a:t>
            </a:r>
            <a:r>
              <a:rPr lang="ko-KR" sz="1800" b="1" dirty="0">
                <a:latin typeface="Nanum Gothic"/>
                <a:ea typeface="Nanum Gothic"/>
                <a:cs typeface="Nanum Gothic"/>
                <a:sym typeface="Nanum Gothic"/>
              </a:rPr>
              <a:t>시계열 분석에 강함</a:t>
            </a:r>
            <a:endParaRPr sz="18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</a:t>
            </a: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더 다양한 </a:t>
            </a:r>
            <a:r>
              <a:rPr lang="ko-KR" altLang="en-US" sz="18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보조지표</a:t>
            </a: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필요성 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(5-10</a:t>
            </a:r>
            <a:r>
              <a:rPr lang="ko-KR" altLang="en-US" sz="18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이평선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8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볼린져</a:t>
            </a: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밴드 등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8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FF모델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800" b="1" dirty="0">
                <a:latin typeface="Nanum Gothic"/>
                <a:ea typeface="Nanum Gothic"/>
                <a:cs typeface="Nanum Gothic"/>
                <a:sym typeface="Nanum Gothic"/>
              </a:rPr>
              <a:t>장기간 평균 예측에 용이</a:t>
            </a:r>
            <a:endParaRPr sz="18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</a:t>
            </a:r>
            <a:r>
              <a:rPr lang="ko-KR" sz="1800" b="1" dirty="0">
                <a:latin typeface="Nanum Gothic"/>
                <a:ea typeface="Nanum Gothic"/>
                <a:cs typeface="Nanum Gothic"/>
                <a:sym typeface="Nanum Gothic"/>
              </a:rPr>
              <a:t>트레이딩 전략개발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의 필요 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Buy&amp;Hold만으로는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상승세의 반영과 탈출 전략의 부족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API의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sz="1800" dirty="0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가지 한계점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발틱지수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및 석탄 등 지속적인 데이터 수집의 한계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국내증권사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API에서는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해외주식 수수료 및 라이센스 문제로 </a:t>
            </a: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서비스 </a:t>
            </a:r>
            <a:r>
              <a:rPr lang="ko-KR" sz="1800" dirty="0" err="1">
                <a:latin typeface="Nanum Gothic"/>
                <a:ea typeface="Nanum Gothic"/>
                <a:cs typeface="Nanum Gothic"/>
                <a:sym typeface="Nanum Gothic"/>
              </a:rPr>
              <a:t>미제공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증권사 </a:t>
            </a:r>
            <a:r>
              <a:rPr lang="ko-KR" sz="18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API는</a:t>
            </a: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32비트 환경만 제공 -&gt; </a:t>
            </a:r>
            <a:r>
              <a:rPr lang="ko-KR" sz="18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Tensorflow와</a:t>
            </a: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호환불가능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gfc3bc8d37b_5_21"/>
          <p:cNvGrpSpPr/>
          <p:nvPr/>
        </p:nvGrpSpPr>
        <p:grpSpPr>
          <a:xfrm>
            <a:off x="307844" y="284770"/>
            <a:ext cx="4084231" cy="592530"/>
            <a:chOff x="5829755" y="870097"/>
            <a:chExt cx="4084231" cy="592530"/>
          </a:xfrm>
        </p:grpSpPr>
        <p:sp>
          <p:nvSpPr>
            <p:cNvPr id="358" name="Google Shape;358;gfc3bc8d37b_5_21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5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fc3bc8d37b_5_21"/>
            <p:cNvSpPr txBox="1"/>
            <p:nvPr/>
          </p:nvSpPr>
          <p:spPr>
            <a:xfrm>
              <a:off x="6456486" y="1020127"/>
              <a:ext cx="3457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출처 및 참고자료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60" name="Google Shape;360;gfc3bc8d37b_5_21"/>
          <p:cNvCxnSpPr/>
          <p:nvPr/>
        </p:nvCxnSpPr>
        <p:spPr>
          <a:xfrm>
            <a:off x="0" y="1191229"/>
            <a:ext cx="398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1" name="Google Shape;361;gfc3bc8d37b_5_21"/>
          <p:cNvSpPr txBox="1"/>
          <p:nvPr/>
        </p:nvSpPr>
        <p:spPr>
          <a:xfrm>
            <a:off x="227700" y="1553775"/>
            <a:ext cx="96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fc3bc8d37b_5_21"/>
          <p:cNvSpPr txBox="1"/>
          <p:nvPr/>
        </p:nvSpPr>
        <p:spPr>
          <a:xfrm>
            <a:off x="151500" y="1559400"/>
            <a:ext cx="9533400" cy="5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 b="1" dirty="0">
                <a:latin typeface="Nanum Gothic"/>
                <a:ea typeface="Nanum Gothic"/>
                <a:cs typeface="Nanum Gothic"/>
                <a:sym typeface="Nanum Gothic"/>
              </a:rPr>
              <a:t>데이터 수집</a:t>
            </a:r>
            <a:endParaRPr sz="15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https://wendys.tistory.com/174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https://financedata.github.io/posts/finance-data-reader-users-guide.html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https://financedata.github.io/posts/global-commodity-price.html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https://github.com/owid/covid-19-data/blob/master/public/data/README.md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 b="1" dirty="0"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lang="ko-KR" sz="1500" b="1" dirty="0" err="1">
                <a:latin typeface="Nanum Gothic"/>
                <a:ea typeface="Nanum Gothic"/>
                <a:cs typeface="Nanum Gothic"/>
                <a:sym typeface="Nanum Gothic"/>
              </a:rPr>
              <a:t>전처리</a:t>
            </a:r>
            <a:endParaRPr sz="15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https://hwangheek.github.io/2020/pandas-custom-businessday-from-krx/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https://isss.tistory.com/685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https://hwangheek.github.io/2020/pandas-custom-businessday-from-krx/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https://scikit-learn.org/stable/modules/generated/sklearn.model_selection.TimeSeriesSplit.html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 b="1" dirty="0">
                <a:latin typeface="Nanum Gothic"/>
                <a:ea typeface="Nanum Gothic"/>
                <a:cs typeface="Nanum Gothic"/>
                <a:sym typeface="Nanum Gothic"/>
              </a:rPr>
              <a:t>EDA</a:t>
            </a:r>
            <a:endParaRPr sz="15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https://rfriend.tistory.com/419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https://matplotlib.org/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 b="1" dirty="0">
                <a:latin typeface="Nanum Gothic"/>
                <a:ea typeface="Nanum Gothic"/>
                <a:cs typeface="Nanum Gothic"/>
                <a:sym typeface="Nanum Gothic"/>
              </a:rPr>
              <a:t>WEB(</a:t>
            </a:r>
            <a:r>
              <a:rPr lang="ko-KR" sz="1500" b="1" dirty="0" err="1">
                <a:latin typeface="Nanum Gothic"/>
                <a:ea typeface="Nanum Gothic"/>
                <a:cs typeface="Nanum Gothic"/>
                <a:sym typeface="Nanum Gothic"/>
              </a:rPr>
              <a:t>html</a:t>
            </a:r>
            <a:r>
              <a:rPr lang="ko-KR" sz="1500" b="1" dirty="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5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https://getbootstrap.com/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https://dygraphs.com/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https://nbviewer.jupyter.org/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gfc3bc8d37b_1_96"/>
          <p:cNvGrpSpPr/>
          <p:nvPr/>
        </p:nvGrpSpPr>
        <p:grpSpPr>
          <a:xfrm>
            <a:off x="307844" y="284770"/>
            <a:ext cx="4084231" cy="592530"/>
            <a:chOff x="5829755" y="870097"/>
            <a:chExt cx="4084231" cy="592530"/>
          </a:xfrm>
        </p:grpSpPr>
        <p:sp>
          <p:nvSpPr>
            <p:cNvPr id="368" name="Google Shape;368;gfc3bc8d37b_1_96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5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fc3bc8d37b_1_96"/>
            <p:cNvSpPr txBox="1"/>
            <p:nvPr/>
          </p:nvSpPr>
          <p:spPr>
            <a:xfrm>
              <a:off x="6456486" y="1020127"/>
              <a:ext cx="3457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출처 및 참고자료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70" name="Google Shape;370;gfc3bc8d37b_1_96"/>
          <p:cNvCxnSpPr/>
          <p:nvPr/>
        </p:nvCxnSpPr>
        <p:spPr>
          <a:xfrm>
            <a:off x="0" y="1191229"/>
            <a:ext cx="398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1" name="Google Shape;371;gfc3bc8d37b_1_96"/>
          <p:cNvSpPr txBox="1"/>
          <p:nvPr/>
        </p:nvSpPr>
        <p:spPr>
          <a:xfrm>
            <a:off x="227700" y="1553775"/>
            <a:ext cx="96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fc3bc8d37b_1_96"/>
          <p:cNvSpPr txBox="1"/>
          <p:nvPr/>
        </p:nvSpPr>
        <p:spPr>
          <a:xfrm>
            <a:off x="186750" y="1505150"/>
            <a:ext cx="9533400" cy="4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 b="1">
                <a:latin typeface="Nanum Gothic"/>
                <a:ea typeface="Nanum Gothic"/>
                <a:cs typeface="Nanum Gothic"/>
                <a:sym typeface="Nanum Gothic"/>
              </a:rPr>
              <a:t>LSTM 참고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https://towardsdatascience.com/lstm-by-example-using-tensorflow-feb0c1968537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정종진, and 김지연. "LSTM 을 이용한 주가예측 모델의 학습방법에 따른 성능분석." 디지털융복합연구 18.11 (2020): 259-266.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Chen, Guanting, Yatong Chen, and Takahiro Fushimi. Application of deep learning to algorithmic trading. Stanford University, Tech. Rep, Tech. Rep., 2017.[Online]. Available: http://cs229. stanford. edu/proj2017/final-reports/5241098. pdf, 2021.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아리마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https://byeongkijeong.github.io/ARIMA-with-Python/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파마 프렌치 모델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https://randlow.github.io/posts/finance-economics/pandas-datareader-KF/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https://medium.com/the-handbook-of-coding-in-finance/estimating-stock-returns-with-fama-french-three-factor-model-in-python-1a98e3936859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https://www.fredasongdrechsler.com/full-python-code/fama-french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https://www.codingfinance.com/post/2019-07-01-analyze-ff-factor-python/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https://thebook.io/080227/ch06/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https://mba.tuck.dartmouth.edu/pages/faculty/ken.french/index.html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/>
          <p:nvPr/>
        </p:nvSpPr>
        <p:spPr>
          <a:xfrm>
            <a:off x="3405448" y="3075000"/>
            <a:ext cx="3095100" cy="7080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감사합니다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0EF0C-F9B4-4E6D-B4D1-B770523362A3}"/>
              </a:ext>
            </a:extLst>
          </p:cNvPr>
          <p:cNvSpPr txBox="1"/>
          <p:nvPr/>
        </p:nvSpPr>
        <p:spPr>
          <a:xfrm>
            <a:off x="3902699" y="6504496"/>
            <a:ext cx="6174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anum Gothic" panose="020B0600000101010101" charset="-127"/>
                <a:ea typeface="Nanum Gothic" panose="020B0600000101010101" charset="-127"/>
              </a:rPr>
              <a:t>깃허브</a:t>
            </a:r>
            <a:r>
              <a:rPr lang="ko-KR" altLang="en-US" dirty="0">
                <a:latin typeface="Nanum Gothic" panose="020B0600000101010101" charset="-127"/>
                <a:ea typeface="Nanum Gothic" panose="020B0600000101010101" charset="-127"/>
              </a:rPr>
              <a:t> 주소</a:t>
            </a:r>
            <a:r>
              <a:rPr lang="en-US" altLang="ko-KR" dirty="0">
                <a:latin typeface="Nanum Gothic" panose="020B0600000101010101" charset="-127"/>
                <a:ea typeface="Nanum Gothic" panose="020B0600000101010101" charset="-127"/>
              </a:rPr>
              <a:t>: </a:t>
            </a:r>
            <a:r>
              <a:rPr lang="en-US" altLang="ko-KR" dirty="0">
                <a:latin typeface="Nanum Gothic" panose="020B0600000101010101" charset="-127"/>
                <a:ea typeface="Nanum Gothic" panose="020B0600000101010101" charset="-127"/>
                <a:hlinkClick r:id="rId3"/>
              </a:rPr>
              <a:t>https://github.com/Young312886/Stock_value_prediction</a:t>
            </a:r>
            <a:endParaRPr lang="en-US" altLang="ko-KR" dirty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3"/>
          <p:cNvGrpSpPr/>
          <p:nvPr/>
        </p:nvGrpSpPr>
        <p:grpSpPr>
          <a:xfrm>
            <a:off x="307844" y="284770"/>
            <a:ext cx="3075629" cy="575157"/>
            <a:chOff x="5829755" y="870097"/>
            <a:chExt cx="3075629" cy="575157"/>
          </a:xfrm>
        </p:grpSpPr>
        <p:sp>
          <p:nvSpPr>
            <p:cNvPr id="117" name="Google Shape;117;p3"/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6456484" y="943927"/>
              <a:ext cx="24489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개요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19" name="Google Shape;119;p3"/>
          <p:cNvCxnSpPr/>
          <p:nvPr/>
        </p:nvCxnSpPr>
        <p:spPr>
          <a:xfrm>
            <a:off x="0" y="1191229"/>
            <a:ext cx="3471169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3"/>
          <p:cNvSpPr txBox="1"/>
          <p:nvPr/>
        </p:nvSpPr>
        <p:spPr>
          <a:xfrm>
            <a:off x="2127653" y="3841550"/>
            <a:ext cx="5967300" cy="52320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코로나 사태와 주식 시장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427650" y="4775175"/>
            <a:ext cx="90507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20년 3월 코로나바이러스로 인해 주식 시장의 급락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&amp; </a:t>
            </a: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변동성 확대</a:t>
            </a:r>
            <a:endParaRPr lang="en-US" altLang="ko-KR" sz="18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백신</a:t>
            </a: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개발과 극복 기대로 인한 상승세 전환 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=&gt; </a:t>
            </a: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주식 관심도의 증가 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특히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sz="18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MZ세대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8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r>
              <a:rPr lang="ko-KR" sz="18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주식 종가 예측에 대한 프로젝트</a:t>
            </a: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진행하</a:t>
            </a: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기로 결정</a:t>
            </a:r>
            <a:endParaRPr lang="en-US" altLang="ko-KR" sz="18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r>
              <a:rPr 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주가 예측</a:t>
            </a:r>
            <a:r>
              <a:rPr lang="en-US" altLang="ko-KR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및 </a:t>
            </a:r>
            <a:r>
              <a:rPr lang="ko-KR" altLang="en-US" sz="18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주식</a:t>
            </a:r>
            <a:r>
              <a:rPr lang="ko-KR" sz="18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자동매매를 통한 수익창출</a:t>
            </a:r>
            <a:r>
              <a:rPr lang="ko-KR" altLang="en-US" sz="18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목표</a:t>
            </a:r>
            <a:endParaRPr sz="18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2" name="Google Shape;122;p3"/>
          <p:cNvGrpSpPr/>
          <p:nvPr/>
        </p:nvGrpSpPr>
        <p:grpSpPr>
          <a:xfrm>
            <a:off x="2717337" y="1948734"/>
            <a:ext cx="4471326" cy="1374210"/>
            <a:chOff x="3471169" y="2025938"/>
            <a:chExt cx="3077592" cy="945862"/>
          </a:xfrm>
        </p:grpSpPr>
        <p:pic>
          <p:nvPicPr>
            <p:cNvPr id="123" name="Google Shape;123;p3" descr="파티 모자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34361" y="20574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3" descr="선물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52765" y="202593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3" descr="풍선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71169" y="20574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3"/>
          <p:cNvSpPr/>
          <p:nvPr/>
        </p:nvSpPr>
        <p:spPr>
          <a:xfrm>
            <a:off x="1811045" y="1840557"/>
            <a:ext cx="426129" cy="1590565"/>
          </a:xfrm>
          <a:prstGeom prst="leftBracket">
            <a:avLst>
              <a:gd name="adj" fmla="val 0"/>
            </a:avLst>
          </a:prstGeom>
          <a:noFill/>
          <a:ln w="762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 rot="10800000">
            <a:off x="7668828" y="1840557"/>
            <a:ext cx="426129" cy="1590565"/>
          </a:xfrm>
          <a:prstGeom prst="leftBracket">
            <a:avLst>
              <a:gd name="adj" fmla="val 0"/>
            </a:avLst>
          </a:prstGeom>
          <a:noFill/>
          <a:ln w="762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1712" y="2011288"/>
            <a:ext cx="1385239" cy="12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6787" y="2011288"/>
            <a:ext cx="1322775" cy="124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9100" y="2011275"/>
            <a:ext cx="1322775" cy="12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g101560a6b2d_0_88"/>
          <p:cNvGrpSpPr/>
          <p:nvPr/>
        </p:nvGrpSpPr>
        <p:grpSpPr>
          <a:xfrm>
            <a:off x="307844" y="284770"/>
            <a:ext cx="4309531" cy="575100"/>
            <a:chOff x="5829755" y="870097"/>
            <a:chExt cx="4309531" cy="575100"/>
          </a:xfrm>
        </p:grpSpPr>
        <p:sp>
          <p:nvSpPr>
            <p:cNvPr id="136" name="Google Shape;136;g101560a6b2d_0_88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101560a6b2d_0_88"/>
            <p:cNvSpPr txBox="1"/>
            <p:nvPr/>
          </p:nvSpPr>
          <p:spPr>
            <a:xfrm>
              <a:off x="6456486" y="943927"/>
              <a:ext cx="36828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팀 구성 및 역할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8" name="Google Shape;138;g101560a6b2d_0_88"/>
          <p:cNvGrpSpPr/>
          <p:nvPr/>
        </p:nvGrpSpPr>
        <p:grpSpPr>
          <a:xfrm>
            <a:off x="3447775" y="2545450"/>
            <a:ext cx="789925" cy="838000"/>
            <a:chOff x="501400" y="1553050"/>
            <a:chExt cx="789925" cy="838000"/>
          </a:xfrm>
        </p:grpSpPr>
        <p:pic>
          <p:nvPicPr>
            <p:cNvPr id="139" name="Google Shape;139;g101560a6b2d_0_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1400" y="1553050"/>
              <a:ext cx="789925" cy="83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g101560a6b2d_0_88"/>
            <p:cNvSpPr txBox="1"/>
            <p:nvPr/>
          </p:nvSpPr>
          <p:spPr>
            <a:xfrm>
              <a:off x="501421" y="1990850"/>
              <a:ext cx="78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홍영민</a:t>
              </a: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g101560a6b2d_0_88"/>
          <p:cNvGrpSpPr/>
          <p:nvPr/>
        </p:nvGrpSpPr>
        <p:grpSpPr>
          <a:xfrm>
            <a:off x="4949775" y="2545458"/>
            <a:ext cx="789925" cy="838000"/>
            <a:chOff x="501400" y="1553050"/>
            <a:chExt cx="789925" cy="838000"/>
          </a:xfrm>
        </p:grpSpPr>
        <p:pic>
          <p:nvPicPr>
            <p:cNvPr id="142" name="Google Shape;142;g101560a6b2d_0_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1400" y="1553050"/>
              <a:ext cx="789925" cy="83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g101560a6b2d_0_88"/>
            <p:cNvSpPr txBox="1"/>
            <p:nvPr/>
          </p:nvSpPr>
          <p:spPr>
            <a:xfrm>
              <a:off x="501421" y="1990850"/>
              <a:ext cx="78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이재석</a:t>
              </a: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g101560a6b2d_0_88"/>
          <p:cNvGrpSpPr/>
          <p:nvPr/>
        </p:nvGrpSpPr>
        <p:grpSpPr>
          <a:xfrm>
            <a:off x="3447775" y="4230117"/>
            <a:ext cx="789925" cy="838000"/>
            <a:chOff x="501400" y="1553050"/>
            <a:chExt cx="789925" cy="838000"/>
          </a:xfrm>
        </p:grpSpPr>
        <p:pic>
          <p:nvPicPr>
            <p:cNvPr id="145" name="Google Shape;145;g101560a6b2d_0_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1400" y="1553050"/>
              <a:ext cx="789925" cy="83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g101560a6b2d_0_88"/>
            <p:cNvSpPr txBox="1"/>
            <p:nvPr/>
          </p:nvSpPr>
          <p:spPr>
            <a:xfrm>
              <a:off x="501421" y="1990850"/>
              <a:ext cx="78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백선영</a:t>
              </a: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g101560a6b2d_0_88"/>
          <p:cNvGrpSpPr/>
          <p:nvPr/>
        </p:nvGrpSpPr>
        <p:grpSpPr>
          <a:xfrm>
            <a:off x="4949775" y="4230125"/>
            <a:ext cx="789925" cy="838000"/>
            <a:chOff x="501400" y="1553050"/>
            <a:chExt cx="789925" cy="838000"/>
          </a:xfrm>
        </p:grpSpPr>
        <p:pic>
          <p:nvPicPr>
            <p:cNvPr id="148" name="Google Shape;148;g101560a6b2d_0_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1400" y="1553050"/>
              <a:ext cx="789925" cy="83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g101560a6b2d_0_88"/>
            <p:cNvSpPr txBox="1"/>
            <p:nvPr/>
          </p:nvSpPr>
          <p:spPr>
            <a:xfrm>
              <a:off x="501421" y="1990850"/>
              <a:ext cx="78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정동혁</a:t>
              </a: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g101560a6b2d_0_88"/>
          <p:cNvSpPr txBox="1"/>
          <p:nvPr/>
        </p:nvSpPr>
        <p:spPr>
          <a:xfrm>
            <a:off x="565125" y="2305925"/>
            <a:ext cx="2428500" cy="738900"/>
          </a:xfrm>
          <a:prstGeom prst="rect">
            <a:avLst/>
          </a:prstGeom>
          <a:noFill/>
          <a:ln w="19050" cap="flat" cmpd="sng">
            <a:solidFill>
              <a:srgbClr val="9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데이터 수집 및 전처리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LSTM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g101560a6b2d_0_88"/>
          <p:cNvSpPr txBox="1"/>
          <p:nvPr/>
        </p:nvSpPr>
        <p:spPr>
          <a:xfrm>
            <a:off x="608621" y="4706975"/>
            <a:ext cx="2341500" cy="1015800"/>
          </a:xfrm>
          <a:prstGeom prst="rect">
            <a:avLst/>
          </a:prstGeom>
          <a:noFill/>
          <a:ln w="19050" cap="flat" cmpd="sng">
            <a:solidFill>
              <a:srgbClr val="9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데이터 수집 및 전처리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EDA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WEB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g101560a6b2d_0_88"/>
          <p:cNvSpPr txBox="1"/>
          <p:nvPr/>
        </p:nvSpPr>
        <p:spPr>
          <a:xfrm>
            <a:off x="6614050" y="2305925"/>
            <a:ext cx="2504400" cy="1015800"/>
          </a:xfrm>
          <a:prstGeom prst="rect">
            <a:avLst/>
          </a:prstGeom>
          <a:noFill/>
          <a:ln w="19050" cap="flat" cmpd="sng">
            <a:solidFill>
              <a:srgbClr val="9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데이터 수집 및 전처리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ARIMA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API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g101560a6b2d_0_88"/>
          <p:cNvSpPr txBox="1"/>
          <p:nvPr/>
        </p:nvSpPr>
        <p:spPr>
          <a:xfrm>
            <a:off x="6614050" y="4706975"/>
            <a:ext cx="2504400" cy="738900"/>
          </a:xfrm>
          <a:prstGeom prst="rect">
            <a:avLst/>
          </a:prstGeom>
          <a:noFill/>
          <a:ln w="19050" cap="flat" cmpd="sng">
            <a:solidFill>
              <a:srgbClr val="9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데이터 수집 및 전처리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Fama-Frech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4" name="Google Shape;154;g101560a6b2d_0_88"/>
          <p:cNvCxnSpPr/>
          <p:nvPr/>
        </p:nvCxnSpPr>
        <p:spPr>
          <a:xfrm>
            <a:off x="1549300" y="3784475"/>
            <a:ext cx="61455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" name="Google Shape;155;g101560a6b2d_0_88"/>
          <p:cNvCxnSpPr/>
          <p:nvPr/>
        </p:nvCxnSpPr>
        <p:spPr>
          <a:xfrm>
            <a:off x="4560575" y="1573200"/>
            <a:ext cx="0" cy="477600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g101560a6b2d_0_88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g101560a6b2d_0_20"/>
          <p:cNvGrpSpPr/>
          <p:nvPr/>
        </p:nvGrpSpPr>
        <p:grpSpPr>
          <a:xfrm>
            <a:off x="307832" y="1717740"/>
            <a:ext cx="9306647" cy="1704690"/>
            <a:chOff x="488480" y="2246811"/>
            <a:chExt cx="7172200" cy="1188600"/>
          </a:xfrm>
        </p:grpSpPr>
        <p:sp>
          <p:nvSpPr>
            <p:cNvPr id="162" name="Google Shape;162;g101560a6b2d_0_20"/>
            <p:cNvSpPr/>
            <p:nvPr/>
          </p:nvSpPr>
          <p:spPr>
            <a:xfrm>
              <a:off x="488480" y="2246811"/>
              <a:ext cx="2011800" cy="1182300"/>
            </a:xfrm>
            <a:prstGeom prst="homePlate">
              <a:avLst>
                <a:gd name="adj" fmla="val 29352"/>
              </a:avLst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216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</a:rPr>
                <a:t>1주차</a:t>
              </a:r>
              <a:endParaRPr sz="2000"/>
            </a:p>
          </p:txBody>
        </p:sp>
        <p:sp>
          <p:nvSpPr>
            <p:cNvPr id="163" name="Google Shape;163;g101560a6b2d_0_20"/>
            <p:cNvSpPr/>
            <p:nvPr/>
          </p:nvSpPr>
          <p:spPr>
            <a:xfrm>
              <a:off x="2208614" y="2246811"/>
              <a:ext cx="2011800" cy="1188600"/>
            </a:xfrm>
            <a:prstGeom prst="chevron">
              <a:avLst>
                <a:gd name="adj" fmla="val 28607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216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</a:rPr>
                <a:t>2주차</a:t>
              </a:r>
              <a:endParaRPr sz="2000"/>
            </a:p>
          </p:txBody>
        </p:sp>
        <p:sp>
          <p:nvSpPr>
            <p:cNvPr id="164" name="Google Shape;164;g101560a6b2d_0_20"/>
            <p:cNvSpPr/>
            <p:nvPr/>
          </p:nvSpPr>
          <p:spPr>
            <a:xfrm>
              <a:off x="3928747" y="2246811"/>
              <a:ext cx="2011800" cy="1188600"/>
            </a:xfrm>
            <a:prstGeom prst="chevron">
              <a:avLst>
                <a:gd name="adj" fmla="val 28523"/>
              </a:avLst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216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</a:rPr>
                <a:t>3주차</a:t>
              </a:r>
              <a:endParaRPr sz="2000"/>
            </a:p>
          </p:txBody>
        </p:sp>
        <p:sp>
          <p:nvSpPr>
            <p:cNvPr id="165" name="Google Shape;165;g101560a6b2d_0_20"/>
            <p:cNvSpPr/>
            <p:nvPr/>
          </p:nvSpPr>
          <p:spPr>
            <a:xfrm>
              <a:off x="5648880" y="2246811"/>
              <a:ext cx="2011800" cy="1188600"/>
            </a:xfrm>
            <a:prstGeom prst="chevron">
              <a:avLst>
                <a:gd name="adj" fmla="val 28806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2160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</a:rPr>
                <a:t>4주차</a:t>
              </a:r>
              <a:endParaRPr sz="2000"/>
            </a:p>
          </p:txBody>
        </p:sp>
      </p:grpSp>
      <p:sp>
        <p:nvSpPr>
          <p:cNvPr id="166" name="Google Shape;166;g101560a6b2d_0_20"/>
          <p:cNvSpPr txBox="1"/>
          <p:nvPr/>
        </p:nvSpPr>
        <p:spPr>
          <a:xfrm>
            <a:off x="424375" y="3719175"/>
            <a:ext cx="1447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주제선정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목표 설정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연구방향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선정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g101560a6b2d_0_20"/>
          <p:cNvSpPr txBox="1"/>
          <p:nvPr/>
        </p:nvSpPr>
        <p:spPr>
          <a:xfrm>
            <a:off x="2528645" y="3719177"/>
            <a:ext cx="19674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전처리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EDA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모델 선정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g101560a6b2d_0_20"/>
          <p:cNvSpPr txBox="1"/>
          <p:nvPr/>
        </p:nvSpPr>
        <p:spPr>
          <a:xfrm>
            <a:off x="5006043" y="3719177"/>
            <a:ext cx="1967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모델 구현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ARIMA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LSTM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Fama-French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주식 API 선정 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" name="Google Shape;169;g101560a6b2d_0_20"/>
          <p:cNvSpPr txBox="1"/>
          <p:nvPr/>
        </p:nvSpPr>
        <p:spPr>
          <a:xfrm>
            <a:off x="7483450" y="3719175"/>
            <a:ext cx="1447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개선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 개발</a:t>
            </a:r>
            <a:endParaRPr sz="18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API 테스트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검증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최종발표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0" name="Google Shape;170;g101560a6b2d_0_20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171" name="Google Shape;171;g101560a6b2d_0_20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101560a6b2d_0_20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절차 및 방법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73" name="Google Shape;173;g101560a6b2d_0_20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g101560a6b2d_1_8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9" name="Google Shape;179;g101560a6b2d_1_8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180" name="Google Shape;180;g101560a6b2d_1_8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101560a6b2d_1_8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절차 및 방법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2" name="Google Shape;182;g101560a6b2d_1_8"/>
          <p:cNvSpPr txBox="1"/>
          <p:nvPr/>
        </p:nvSpPr>
        <p:spPr>
          <a:xfrm>
            <a:off x="968100" y="1311750"/>
            <a:ext cx="7969800" cy="54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주제 선정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S&amp;P Energy Index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데이터 선정 및 확보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Pandas Data Reader 와 FInance Data Reader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Bloomberg Terminal 및 Investing.com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Daily 가격</a:t>
            </a: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기준으로 수집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주가 예측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LSTM모델과 FF-5Factor</a:t>
            </a: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통해 주가예측을 진행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→ Backtesting을 통해서 3개월간 예측 수익률 비교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▶ 알고리즘 매매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▷ 증권사 API 통한</a:t>
            </a: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알고리즘 매매를 구현</a:t>
            </a: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하여 수익창출 기대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g101560a6b2d_0_140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8" name="Google Shape;188;g101560a6b2d_0_140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189" name="Google Shape;189;g101560a6b2d_0_140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101560a6b2d_0_140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절차 및 방법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91" name="Google Shape;191;g101560a6b2d_0_140"/>
          <p:cNvSpPr txBox="1"/>
          <p:nvPr/>
        </p:nvSpPr>
        <p:spPr>
          <a:xfrm>
            <a:off x="1019650" y="775725"/>
            <a:ext cx="229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- LSTM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" name="Google Shape;192;g101560a6b2d_0_140"/>
          <p:cNvSpPr txBox="1"/>
          <p:nvPr/>
        </p:nvSpPr>
        <p:spPr>
          <a:xfrm>
            <a:off x="974888" y="1621650"/>
            <a:ext cx="8063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▶ LSTM(Long Short-Term Memory) 모델(장단기 메모리 모델) 이란?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 ▷ RNN의 기울기 소실 및 폭발 문제를 극복하기 위해 등장한 모델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 ▷ RNN의 문제들을 극복하여 긴 </a:t>
            </a: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시계열 정보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들을 성공적으로 훈련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3" name="Google Shape;193;g101560a6b2d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925" y="2914650"/>
            <a:ext cx="4701349" cy="331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01560a6b2d_0_140"/>
          <p:cNvSpPr txBox="1"/>
          <p:nvPr/>
        </p:nvSpPr>
        <p:spPr>
          <a:xfrm>
            <a:off x="1138550" y="6094500"/>
            <a:ext cx="723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=&gt; LSTM 모델 루프 : 과거 데이터가 현재</a:t>
            </a: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 데이터에 영향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을 주도록 설계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gfc3bc8d37b_1_0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0" name="Google Shape;200;gfc3bc8d37b_1_0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201" name="Google Shape;201;gfc3bc8d37b_1_0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fc3bc8d37b_1_0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절차 및 방법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3" name="Google Shape;203;gfc3bc8d37b_1_0"/>
          <p:cNvSpPr txBox="1"/>
          <p:nvPr/>
        </p:nvSpPr>
        <p:spPr>
          <a:xfrm>
            <a:off x="1019650" y="775725"/>
            <a:ext cx="3117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- FF-5 Factors Model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gfc3bc8d37b_1_0"/>
          <p:cNvSpPr txBox="1"/>
          <p:nvPr/>
        </p:nvSpPr>
        <p:spPr>
          <a:xfrm>
            <a:off x="336600" y="1486600"/>
            <a:ext cx="9417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▶ 파마 프렌치(FF) 모델 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 ▷ </a:t>
            </a: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주식 수익률 결정요인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들을 통한 수익률 예측 모델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기존의 단일 베타 CAPM모델보다도 </a:t>
            </a: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높은 시장 설명력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을 가지고 있는 것이 특징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French교수가 제공하는 미국 시장 데이터를 활용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   → 회귀분석을 통해 종목의 베타 값을 계산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5" name="Google Shape;205;gfc3bc8d37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72800"/>
            <a:ext cx="9601200" cy="4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fc3bc8d37b_1_0"/>
          <p:cNvSpPr txBox="1"/>
          <p:nvPr/>
        </p:nvSpPr>
        <p:spPr>
          <a:xfrm>
            <a:off x="6254950" y="4765700"/>
            <a:ext cx="3211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Rf = 무위험 이자율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Rm = 시장 수익률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SMB = 기업 규모별 수익 차이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HML = 가치주와 성장주 수익 차이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RMW = Robust - Volatile 의 수익 차이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CMA = 투자비율 차이에 따른 수익 차이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g101560a6b2d_0_162"/>
          <p:cNvCxnSpPr/>
          <p:nvPr/>
        </p:nvCxnSpPr>
        <p:spPr>
          <a:xfrm>
            <a:off x="0" y="1191229"/>
            <a:ext cx="3471300" cy="0"/>
          </a:xfrm>
          <a:prstGeom prst="straightConnector1">
            <a:avLst/>
          </a:prstGeom>
          <a:noFill/>
          <a:ln w="38100" cap="flat" cmpd="sng">
            <a:solidFill>
              <a:srgbClr val="BE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2" name="Google Shape;212;g101560a6b2d_0_162"/>
          <p:cNvGrpSpPr/>
          <p:nvPr/>
        </p:nvGrpSpPr>
        <p:grpSpPr>
          <a:xfrm>
            <a:off x="307844" y="284770"/>
            <a:ext cx="4454126" cy="575100"/>
            <a:chOff x="5829755" y="870097"/>
            <a:chExt cx="4454126" cy="575100"/>
          </a:xfrm>
        </p:grpSpPr>
        <p:sp>
          <p:nvSpPr>
            <p:cNvPr id="213" name="Google Shape;213;g101560a6b2d_0_162"/>
            <p:cNvSpPr/>
            <p:nvPr/>
          </p:nvSpPr>
          <p:spPr>
            <a:xfrm>
              <a:off x="5829755" y="870097"/>
              <a:ext cx="626700" cy="575100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2925">
                  <a:solidFill>
                    <a:schemeClr val="lt1"/>
                  </a:solidFill>
                </a:rPr>
                <a:t>4</a:t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101560a6b2d_0_162"/>
            <p:cNvSpPr txBox="1"/>
            <p:nvPr/>
          </p:nvSpPr>
          <p:spPr>
            <a:xfrm>
              <a:off x="6456481" y="943927"/>
              <a:ext cx="38274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75" b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프로젝트 수행 결과</a:t>
              </a:r>
              <a:endParaRPr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15" name="Google Shape;215;g101560a6b2d_0_162"/>
          <p:cNvSpPr txBox="1"/>
          <p:nvPr/>
        </p:nvSpPr>
        <p:spPr>
          <a:xfrm>
            <a:off x="1133950" y="1434050"/>
            <a:ext cx="2183400" cy="5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WTI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960000"/>
                </a:solidFill>
                <a:latin typeface="Nanum Gothic"/>
                <a:ea typeface="Nanum Gothic"/>
                <a:cs typeface="Nanum Gothic"/>
                <a:sym typeface="Nanum Gothic"/>
              </a:rPr>
              <a:t>브렌트유</a:t>
            </a:r>
            <a:endParaRPr sz="1600" b="1">
              <a:solidFill>
                <a:srgbClr val="96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960000"/>
                </a:solidFill>
                <a:latin typeface="Nanum Gothic"/>
                <a:ea typeface="Nanum Gothic"/>
                <a:cs typeface="Nanum Gothic"/>
                <a:sym typeface="Nanum Gothic"/>
              </a:rPr>
              <a:t>두바이유</a:t>
            </a:r>
            <a:endParaRPr sz="1600" b="1">
              <a:solidFill>
                <a:srgbClr val="96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Gas(천연가스)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960000"/>
                </a:solidFill>
                <a:latin typeface="Nanum Gothic"/>
                <a:ea typeface="Nanum Gothic"/>
                <a:cs typeface="Nanum Gothic"/>
                <a:sym typeface="Nanum Gothic"/>
              </a:rPr>
              <a:t>석탄</a:t>
            </a:r>
            <a:endParaRPr sz="1600" b="1">
              <a:solidFill>
                <a:srgbClr val="96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금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960000"/>
                </a:solidFill>
                <a:latin typeface="Nanum Gothic"/>
                <a:ea typeface="Nanum Gothic"/>
                <a:cs typeface="Nanum Gothic"/>
                <a:sym typeface="Nanum Gothic"/>
              </a:rPr>
              <a:t>은</a:t>
            </a:r>
            <a:endParaRPr sz="1600" b="1">
              <a:solidFill>
                <a:srgbClr val="96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96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구리</a:t>
            </a:r>
            <a:endParaRPr sz="1600" b="1">
              <a:solidFill>
                <a:srgbClr val="96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발틱지수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달러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S&amp;P 500 지수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-----------------------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코로나 신규 확진자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코로나 신규 접종자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비트코인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------------------------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시초가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최고가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최저가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거래량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g101560a6b2d_0_162"/>
          <p:cNvSpPr txBox="1"/>
          <p:nvPr/>
        </p:nvSpPr>
        <p:spPr>
          <a:xfrm>
            <a:off x="1019650" y="775725"/>
            <a:ext cx="229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변수 재선정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g101560a6b2d_0_162"/>
          <p:cNvSpPr txBox="1"/>
          <p:nvPr/>
        </p:nvSpPr>
        <p:spPr>
          <a:xfrm>
            <a:off x="6771450" y="1544750"/>
            <a:ext cx="22977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WTI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Gas(천연가스)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금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발틱지수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달러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S&amp;P 500 지수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------------------------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코로나 신규 확진자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코로나 신규 접종자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비트코인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-------------------------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시초가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최고가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최저가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"/>
                <a:ea typeface="Nanum Gothic"/>
                <a:cs typeface="Nanum Gothic"/>
                <a:sym typeface="Nanum Gothic"/>
              </a:rPr>
              <a:t>거래량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" name="Google Shape;218;g101560a6b2d_0_162"/>
          <p:cNvSpPr/>
          <p:nvPr/>
        </p:nvSpPr>
        <p:spPr>
          <a:xfrm>
            <a:off x="3806185" y="2735600"/>
            <a:ext cx="2630400" cy="161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1560a6b2d_0_162"/>
          <p:cNvSpPr txBox="1"/>
          <p:nvPr/>
        </p:nvSpPr>
        <p:spPr>
          <a:xfrm>
            <a:off x="3637800" y="5975450"/>
            <a:ext cx="263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latin typeface="Calibri"/>
                <a:ea typeface="Calibri"/>
                <a:cs typeface="Calibri"/>
                <a:sym typeface="Calibri"/>
              </a:rPr>
              <a:t>변수 재선정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latin typeface="Calibri"/>
                <a:ea typeface="Calibri"/>
                <a:cs typeface="Calibri"/>
                <a:sym typeface="Calibri"/>
              </a:rPr>
              <a:t>18개  ▷ </a:t>
            </a:r>
            <a:r>
              <a:rPr lang="ko-KR" sz="1800" b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ko-KR" sz="1800" b="1" dirty="0">
                <a:latin typeface="Calibri"/>
                <a:ea typeface="Calibri"/>
                <a:cs typeface="Calibri"/>
                <a:sym typeface="Calibri"/>
              </a:rPr>
              <a:t>개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1447</Words>
  <Application>Microsoft Office PowerPoint</Application>
  <PresentationFormat>A4 용지(210x297mm)</PresentationFormat>
  <Paragraphs>330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Nanum Gothic</vt:lpstr>
      <vt:lpstr>Arial</vt:lpstr>
      <vt:lpstr>Trebuchet MS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dufma0715@gmail.com</dc:creator>
  <cp:lastModifiedBy>Baik Sonia</cp:lastModifiedBy>
  <cp:revision>4</cp:revision>
  <dcterms:created xsi:type="dcterms:W3CDTF">2019-01-21T09:21:06Z</dcterms:created>
  <dcterms:modified xsi:type="dcterms:W3CDTF">2021-11-12T05:45:47Z</dcterms:modified>
</cp:coreProperties>
</file>